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7" r:id="rId5"/>
    <p:sldId id="260" r:id="rId6"/>
    <p:sldId id="262" r:id="rId7"/>
    <p:sldId id="261" r:id="rId8"/>
    <p:sldId id="263" r:id="rId9"/>
    <p:sldId id="264" r:id="rId10"/>
    <p:sldId id="259" r:id="rId11"/>
    <p:sldId id="265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1038E-4717-478D-935B-E4BC74507B12}" type="datetimeFigureOut">
              <a:rPr lang="es-ES" smtClean="0"/>
              <a:t>26/08/2019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F7B34-D209-4D3D-B2BD-B1A646432C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156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E1A1-0857-4385-91D4-6DD397A70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62D992-F881-4367-ABD5-A81ABE14C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F3A51-5BDF-4256-B41E-A2AC63C02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2AA5E-00B0-4D04-9BEC-F130A876F8ED}" type="datetime1">
              <a:rPr lang="es-ES" smtClean="0"/>
              <a:t>26/08/2019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3016D-8FC7-48D1-8E76-5AAB4F8C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89C88-B2C9-4273-ABCB-1A94F2DE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243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452A2-E74F-4FDB-8666-C8D3101DE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C331A-0FE2-4E3D-B1C3-F8B287A66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394B0-0B80-4AA4-ABD7-2EE6A24B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CF8C-C361-462B-93D9-E129DD4E3142}" type="datetime1">
              <a:rPr lang="es-ES" smtClean="0"/>
              <a:t>26/08/2019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9CC36-FE96-4346-9C2E-85485B973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DAC47-0CF7-445C-809D-3570E600C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316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53ACF1-FE5F-4612-AA49-B6F642CC7F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169D4-7A2E-4502-842C-B8B7E664F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0E6D7-4A37-45E6-A757-CB9DA2B8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12178-AE7B-454B-A611-9F72912BBE42}" type="datetime1">
              <a:rPr lang="es-ES" smtClean="0"/>
              <a:t>26/08/2019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DE51A-57FF-47AF-8461-744DEDA2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2674A-743F-4543-8D47-71A8BAE8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6059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2249C-CF06-407A-9630-4E5C312C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C8157-1AD9-4AC1-BF99-E6569F161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7F4ED-37B1-48D6-A64B-2DE0C8A4A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F4518-4192-40E8-9062-C4D380B9BEC4}" type="datetime1">
              <a:rPr lang="es-ES" smtClean="0"/>
              <a:t>26/08/2019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94DC3-4047-4F19-95A7-F89F0591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5E447-7269-4116-8416-9C3ACD38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9876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7689-6304-4265-A195-884EB0373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D0438-F8AE-4CFC-90DE-D7A7D3885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1039A-E6C2-4E91-955F-BC50B527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32363-B8D8-4515-943A-DB21975D6248}" type="datetime1">
              <a:rPr lang="es-ES" smtClean="0"/>
              <a:t>26/08/2019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BBB7A-C191-4B55-8B0D-87FAB49F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33ABD-1D3E-486C-B94A-4BD55D8BC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2098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541B-5E36-4B33-A54D-4FBC2777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3BB05-6D33-4E32-8849-0B2C25FFD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0F486-2B7F-492E-B7D0-936FFA724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061D3-018C-4E35-9D6B-2C1C1DCCB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C5781-6B16-4E20-8056-D3D027BE7F60}" type="datetime1">
              <a:rPr lang="es-ES" smtClean="0"/>
              <a:t>26/08/2019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77B39-D440-490F-B715-C5CE12B9E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161F3-6D42-45B0-919C-D758FA58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8616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CBE7-1889-4C0F-B1FB-9AD9FD1EE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21AF6-320F-4A42-A34E-A01639E62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6A385-B75A-4122-9011-87B4EDA8E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A54EA1-1519-4295-B129-619AB49685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BA30-0E43-4A82-840D-37C9B458AD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966B9-7D4D-4DA9-BD78-34DF35ED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6901-B207-4B40-A9DC-A4CF9D069F93}" type="datetime1">
              <a:rPr lang="es-ES" smtClean="0"/>
              <a:t>26/08/2019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C37F02-5895-43B3-9757-3042A3D0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C6B1AD-5E21-4F9E-8CDE-A0E2AC07F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0162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1BBF9-5896-4537-AE7C-3C51E8E2F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8D0F10-9CC9-40BA-8B1A-3764550F5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530A-83A8-4836-8BB2-CBDCCD648292}" type="datetime1">
              <a:rPr lang="es-ES" smtClean="0"/>
              <a:t>26/08/2019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B35C1-E395-4D9F-9C1D-E1D64A1E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27BB4-87D9-46F5-8890-B76E1B42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1583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013187-2C1F-4E39-B2D3-C51E9810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88EC-AE8D-4B63-AA7E-A2722FC97CE9}" type="datetime1">
              <a:rPr lang="es-ES" smtClean="0"/>
              <a:t>26/08/2019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F5CA3C-AADB-46F6-A0ED-C8D2CC863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C7E85-FCCD-49E0-80BF-EBF664867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86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0FA51-5E8A-4C22-88CC-9F2D484B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63C3A-C066-48CA-B9A8-F211F3D9F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0C5D0-07E3-4773-8DAC-CA027C253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A2718-31A1-466A-9F39-212C42203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686A-003B-4940-9E59-41EBBC9E8C32}" type="datetime1">
              <a:rPr lang="es-ES" smtClean="0"/>
              <a:t>26/08/2019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E6BDF-3511-4D1F-ADAA-BB4762EBC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E0FF3-FF95-4F6A-B0FC-6B8AE092B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199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66579-A8C5-4B92-BF06-2FF9A2947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AAFB31-4410-4429-81EC-C22208D0DC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38445-77F2-4383-8EE0-6ADEDC461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47B80-0B0A-4E26-8C0D-472FAF345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C402-8B8F-4B67-825D-0AEA8385E407}" type="datetime1">
              <a:rPr lang="es-ES" smtClean="0"/>
              <a:t>26/08/2019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B637BF-09B5-466C-AFEF-783B472AA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2134D-1F28-47CA-BABF-D021D7519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2477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9D227C-D981-4702-AFD0-97AE82CE6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8CB2C-D793-4AB8-8AE7-E07330C86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C7F41-B076-41B9-8E62-BA1E3960A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495B2-DA7E-46CD-8CFC-D9285D18A27F}" type="datetime1">
              <a:rPr lang="es-ES" smtClean="0"/>
              <a:t>26/08/2019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1DF55-ECB4-4231-B7AA-F9381D0A0A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AC5FD-224D-4557-965B-FD9BEE203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15B06-599F-4044-9C36-50FC1F655AB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4770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4F68-2E28-4EE9-9E8D-6228DBD9E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s-ES" dirty="0"/>
            </a:br>
            <a:r>
              <a:rPr lang="es-ES" dirty="0" err="1"/>
              <a:t>Photon-Tagged</a:t>
            </a:r>
            <a:r>
              <a:rPr lang="es-ES" dirty="0"/>
              <a:t> </a:t>
            </a:r>
            <a:r>
              <a:rPr lang="es-ES" dirty="0" err="1"/>
              <a:t>beamline</a:t>
            </a:r>
            <a:br>
              <a:rPr lang="es-ES" dirty="0"/>
            </a:br>
            <a:r>
              <a:rPr lang="es-ES" sz="2800" dirty="0"/>
              <a:t>Summer </a:t>
            </a:r>
            <a:r>
              <a:rPr lang="es-ES" sz="2800" dirty="0" err="1"/>
              <a:t>Student</a:t>
            </a:r>
            <a:r>
              <a:rPr lang="es-ES" sz="2800" dirty="0"/>
              <a:t> Project</a:t>
            </a:r>
            <a:endParaRPr lang="es-E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D5B0E4-A9DF-4348-BF49-A98286EE04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Gonzalo Morras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28F56-8625-48A8-87B6-284AE766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1</a:t>
            </a:fld>
            <a:endParaRPr lang="es-ES"/>
          </a:p>
        </p:txBody>
      </p:sp>
      <p:pic>
        <p:nvPicPr>
          <p:cNvPr id="1026" name="Picture 2" descr="Bildergebnis fÃ¼r desy logo">
            <a:extLst>
              <a:ext uri="{FF2B5EF4-FFF2-40B4-BE49-F238E27FC236}">
                <a16:creationId xmlns:a16="http://schemas.microsoft.com/office/drawing/2014/main" id="{EE464AD1-C181-4BA1-A380-82B369789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23548"/>
            <a:ext cx="1334452" cy="133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ATLAS experiment logo">
            <a:extLst>
              <a:ext uri="{FF2B5EF4-FFF2-40B4-BE49-F238E27FC236}">
                <a16:creationId xmlns:a16="http://schemas.microsoft.com/office/drawing/2014/main" id="{7E2DA4B3-565E-474E-83C2-99B5B934E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452" y="5523547"/>
            <a:ext cx="2536155" cy="133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06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421C-C406-4F2E-B9DA-B0995E71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week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setup</a:t>
            </a:r>
            <a:r>
              <a:rPr lang="es-ES" dirty="0"/>
              <a:t> and </a:t>
            </a:r>
            <a:r>
              <a:rPr lang="es-ES" dirty="0" err="1"/>
              <a:t>measurement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testbeam</a:t>
            </a:r>
            <a:endParaRPr lang="es-ES" dirty="0"/>
          </a:p>
        </p:txBody>
      </p:sp>
      <p:pic>
        <p:nvPicPr>
          <p:cNvPr id="4" name="Picture 3" descr="A large machine in a room&#10;&#10;Description automatically generated">
            <a:extLst>
              <a:ext uri="{FF2B5EF4-FFF2-40B4-BE49-F238E27FC236}">
                <a16:creationId xmlns:a16="http://schemas.microsoft.com/office/drawing/2014/main" id="{0E99FF2D-DC02-46F7-B632-05C62CC80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20" y="1690688"/>
            <a:ext cx="7299960" cy="48666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1EF5D-8D3B-4BD7-BBD1-ABB2D5AF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860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164C7-23A8-4742-9893-69E6DAC6E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Calorimeter</a:t>
            </a:r>
            <a:r>
              <a:rPr lang="es-ES" dirty="0"/>
              <a:t> </a:t>
            </a:r>
            <a:r>
              <a:rPr lang="es-ES" dirty="0" err="1"/>
              <a:t>calibration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92BE4-8350-491A-BAE0-F09F2D9D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65" y="2179572"/>
            <a:ext cx="5460999" cy="3842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4A5E8-1B11-4348-8BDF-2A867F7D3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7269" y="2422857"/>
            <a:ext cx="5293671" cy="36283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0D3DD7-0859-49FF-8913-F6A072AF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11</a:t>
            </a:fld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2186D-F5DB-4D1E-86B4-2A21A3F6D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459" y="251340"/>
            <a:ext cx="5802293" cy="171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6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1553-1827-448C-88CF-720F2FFD4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444817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Measurement example E</a:t>
            </a:r>
            <a:r>
              <a:rPr lang="en-US" sz="3600" baseline="-25000" dirty="0"/>
              <a:t>0 </a:t>
            </a:r>
            <a:r>
              <a:rPr lang="en-US" sz="3600" dirty="0"/>
              <a:t>= 4GeV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A3027-053F-4E84-9A9F-5B09B0ED7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91" y="2825870"/>
            <a:ext cx="3966504" cy="37440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0DEFDB-330C-48E8-B6A2-1B2DCF47A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822" y="2758634"/>
            <a:ext cx="3828752" cy="36838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B0D9BF-0FC0-4CD8-8DED-AC4B604BB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12</a:t>
            </a:fld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B6A61-9019-4ED8-9CF5-BCD29EA51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0376" y="2720133"/>
            <a:ext cx="4012291" cy="3760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331B2E-F0AA-49F6-9977-D5FE2AC62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5" y="766509"/>
            <a:ext cx="6753595" cy="177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88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89038-E785-4770-889D-68758CEFA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Measurement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   E</a:t>
            </a:r>
            <a:r>
              <a:rPr lang="es-ES" baseline="-25000" dirty="0"/>
              <a:t>0 </a:t>
            </a:r>
            <a:r>
              <a:rPr lang="es-ES" dirty="0"/>
              <a:t>= 4 </a:t>
            </a:r>
            <a:r>
              <a:rPr lang="es-ES" dirty="0" err="1"/>
              <a:t>GeV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8F89E-2B40-4E8A-9200-846365C5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13</a:t>
            </a:fld>
            <a:endParaRPr lang="es-E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62B732A-4970-4A91-97EC-08D6E76E5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438186"/>
            <a:ext cx="5031705" cy="51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71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499E2-6BCE-4669-8012-FBFCC82CC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Summary</a:t>
            </a:r>
            <a:r>
              <a:rPr lang="es-ES" dirty="0"/>
              <a:t> and </a:t>
            </a:r>
            <a:r>
              <a:rPr lang="es-ES" dirty="0" err="1"/>
              <a:t>outlook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252F1-3313-470A-8A26-7C8E85C1E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Integration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calorimeters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testbeam</a:t>
            </a:r>
            <a:r>
              <a:rPr lang="es-ES" dirty="0"/>
              <a:t> DAQ</a:t>
            </a:r>
          </a:p>
          <a:p>
            <a:r>
              <a:rPr lang="es-ES" dirty="0" err="1"/>
              <a:t>Succesfull</a:t>
            </a:r>
            <a:r>
              <a:rPr lang="es-ES" dirty="0"/>
              <a:t> </a:t>
            </a:r>
            <a:r>
              <a:rPr lang="es-ES" dirty="0" err="1"/>
              <a:t>proof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concept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photon</a:t>
            </a:r>
            <a:r>
              <a:rPr lang="es-ES" dirty="0"/>
              <a:t> </a:t>
            </a:r>
            <a:r>
              <a:rPr lang="es-ES" dirty="0" err="1"/>
              <a:t>tagged</a:t>
            </a:r>
            <a:r>
              <a:rPr lang="es-ES" dirty="0"/>
              <a:t> </a:t>
            </a:r>
            <a:r>
              <a:rPr lang="es-ES" dirty="0" err="1"/>
              <a:t>beamline</a:t>
            </a:r>
            <a:r>
              <a:rPr lang="es-ES" dirty="0"/>
              <a:t> </a:t>
            </a:r>
            <a:r>
              <a:rPr lang="es-ES" dirty="0" err="1"/>
              <a:t>setup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286C9-0AEB-4A93-A40E-87C3FDF9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5389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F949-A6EE-4048-966A-78C0F5663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testbeam</a:t>
            </a:r>
            <a:r>
              <a:rPr lang="es-ES" dirty="0"/>
              <a:t> </a:t>
            </a:r>
            <a:r>
              <a:rPr lang="es-ES" dirty="0" err="1"/>
              <a:t>facility</a:t>
            </a:r>
            <a:endParaRPr lang="es-E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845974-ED21-4D95-8EF9-A4192B28E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088" y="1518404"/>
            <a:ext cx="9789823" cy="462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7ADB6-3088-4187-9B75-F7AFC74E6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253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2568F-80B5-49AA-AE66-7C22E494D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Photon</a:t>
            </a:r>
            <a:r>
              <a:rPr lang="es-ES" dirty="0"/>
              <a:t> </a:t>
            </a:r>
            <a:r>
              <a:rPr lang="es-ES" dirty="0" err="1"/>
              <a:t>tagged</a:t>
            </a:r>
            <a:r>
              <a:rPr lang="es-ES" dirty="0"/>
              <a:t> </a:t>
            </a:r>
            <a:r>
              <a:rPr lang="es-ES" dirty="0" err="1"/>
              <a:t>beamline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50266-AC1B-4441-A89E-EF206E405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90570"/>
            <a:ext cx="12192000" cy="3286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2218A-36D4-48F4-B2CC-003AF891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3</a:t>
            </a:fld>
            <a:endParaRPr lang="es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F790F7-5F61-4EEA-B4D7-FFD527FD824F}"/>
              </a:ext>
            </a:extLst>
          </p:cNvPr>
          <p:cNvSpPr txBox="1"/>
          <p:nvPr/>
        </p:nvSpPr>
        <p:spPr>
          <a:xfrm>
            <a:off x="838201" y="5096933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Proof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concept </a:t>
            </a:r>
            <a:r>
              <a:rPr lang="es-ES" dirty="0" err="1"/>
              <a:t>experiment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Motivation</a:t>
            </a:r>
            <a:r>
              <a:rPr lang="es-ES" dirty="0"/>
              <a:t>: </a:t>
            </a:r>
            <a:r>
              <a:rPr lang="es-ES" dirty="0" err="1"/>
              <a:t>allows</a:t>
            </a:r>
            <a:r>
              <a:rPr lang="es-ES" dirty="0"/>
              <a:t> </a:t>
            </a:r>
            <a:r>
              <a:rPr lang="es-ES" dirty="0" err="1"/>
              <a:t>testbeam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use </a:t>
            </a:r>
            <a:r>
              <a:rPr lang="es-ES" dirty="0" err="1"/>
              <a:t>photons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known</a:t>
            </a:r>
            <a:r>
              <a:rPr lang="es-ES" dirty="0"/>
              <a:t> </a:t>
            </a:r>
            <a:r>
              <a:rPr lang="es-ES" dirty="0" err="1"/>
              <a:t>energy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5376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C81A3-9FF2-463B-8E5D-B64E6C04E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Calorimeters</a:t>
            </a:r>
            <a:r>
              <a:rPr lang="es-ES" dirty="0"/>
              <a:t> – </a:t>
            </a:r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principle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83883-C768-4A45-AA56-DC9F180C7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4</a:t>
            </a:fld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A5E5FC-6107-4299-8E88-A7B28CB1C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694" y="1686568"/>
            <a:ext cx="10102611" cy="412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3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AFAE-9578-44CC-8768-D97AC5310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es-ES" dirty="0" err="1"/>
              <a:t>Calorimeter</a:t>
            </a:r>
            <a:r>
              <a:rPr lang="es-ES" dirty="0"/>
              <a:t> </a:t>
            </a:r>
            <a:r>
              <a:rPr lang="es-ES" dirty="0" err="1"/>
              <a:t>readout</a:t>
            </a:r>
            <a:r>
              <a:rPr lang="es-ES" dirty="0"/>
              <a:t> – QDC </a:t>
            </a:r>
          </a:p>
        </p:txBody>
      </p:sp>
      <p:pic>
        <p:nvPicPr>
          <p:cNvPr id="5" name="Picture 4" descr="A close up of a machine&#10;&#10;Description automatically generated">
            <a:extLst>
              <a:ext uri="{FF2B5EF4-FFF2-40B4-BE49-F238E27FC236}">
                <a16:creationId xmlns:a16="http://schemas.microsoft.com/office/drawing/2014/main" id="{4033EC69-68D8-46C1-9A69-C4B6A0BBAD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" t="43572" r="-991" b="2841"/>
          <a:stretch/>
        </p:blipFill>
        <p:spPr>
          <a:xfrm>
            <a:off x="7541229" y="2320925"/>
            <a:ext cx="4017042" cy="3228975"/>
          </a:xfrm>
          <a:prstGeom prst="rect">
            <a:avLst/>
          </a:prstGeom>
        </p:spPr>
      </p:pic>
      <p:pic>
        <p:nvPicPr>
          <p:cNvPr id="6" name="Picture 5" descr="A picture containing yellow, building, truck, indoor&#10;&#10;Description automatically generated">
            <a:extLst>
              <a:ext uri="{FF2B5EF4-FFF2-40B4-BE49-F238E27FC236}">
                <a16:creationId xmlns:a16="http://schemas.microsoft.com/office/drawing/2014/main" id="{85F64771-5660-47A2-BF83-77DBAEB9F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9" y="1690687"/>
            <a:ext cx="6692591" cy="48021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52C14-2ACA-49BC-B778-FB64848D5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5</a:t>
            </a:fld>
            <a:endParaRPr lang="es-E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C1B27B-2B70-4B6A-8746-543AA3929CA0}"/>
              </a:ext>
            </a:extLst>
          </p:cNvPr>
          <p:cNvCxnSpPr>
            <a:cxnSpLocks/>
          </p:cNvCxnSpPr>
          <p:nvPr/>
        </p:nvCxnSpPr>
        <p:spPr>
          <a:xfrm flipH="1" flipV="1">
            <a:off x="8924926" y="4614864"/>
            <a:ext cx="624824" cy="11382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9118FF4-7FD8-4B43-A0D5-F66375D503A9}"/>
              </a:ext>
            </a:extLst>
          </p:cNvPr>
          <p:cNvSpPr txBox="1"/>
          <p:nvPr/>
        </p:nvSpPr>
        <p:spPr>
          <a:xfrm>
            <a:off x="7868938" y="5768459"/>
            <a:ext cx="336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QDC (</a:t>
            </a:r>
            <a:r>
              <a:rPr lang="es-ES" dirty="0" err="1"/>
              <a:t>Charge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digital </a:t>
            </a:r>
            <a:r>
              <a:rPr lang="es-ES" dirty="0" err="1"/>
              <a:t>converter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0709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CC122-C8B6-44B9-BB61-A3A8E5E3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Triggering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17718-8F8A-431B-B6CF-185B599CD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556"/>
          <a:stretch/>
        </p:blipFill>
        <p:spPr>
          <a:xfrm>
            <a:off x="838200" y="1689457"/>
            <a:ext cx="4351976" cy="4435792"/>
          </a:xfrm>
          <a:prstGeom prst="rect">
            <a:avLst/>
          </a:prstGeom>
        </p:spPr>
      </p:pic>
      <p:pic>
        <p:nvPicPr>
          <p:cNvPr id="6" name="Picture 5" descr="A picture containing yellow, wall, bicycle, floor&#10;&#10;Description automatically generated">
            <a:extLst>
              <a:ext uri="{FF2B5EF4-FFF2-40B4-BE49-F238E27FC236}">
                <a16:creationId xmlns:a16="http://schemas.microsoft.com/office/drawing/2014/main" id="{1AEA4F4D-D302-4808-A5F2-33AF6A148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859" y="2236866"/>
            <a:ext cx="5261481" cy="33409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593A4D-DA68-4E3B-AA1F-CE11C9B8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6</a:t>
            </a:fld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5F87A-07B4-44C4-B431-DC153D3E1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3331" y="179960"/>
            <a:ext cx="6376751" cy="17252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0E7AED-F5ED-4611-A974-2B4FE6D172FD}"/>
              </a:ext>
            </a:extLst>
          </p:cNvPr>
          <p:cNvCxnSpPr>
            <a:cxnSpLocks/>
          </p:cNvCxnSpPr>
          <p:nvPr/>
        </p:nvCxnSpPr>
        <p:spPr>
          <a:xfrm flipH="1" flipV="1">
            <a:off x="3419476" y="4400552"/>
            <a:ext cx="1647824" cy="19240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9715EE8-60D5-4545-8B17-2454BFD3B4F8}"/>
              </a:ext>
            </a:extLst>
          </p:cNvPr>
          <p:cNvSpPr txBox="1"/>
          <p:nvPr/>
        </p:nvSpPr>
        <p:spPr>
          <a:xfrm>
            <a:off x="5066351" y="6263043"/>
            <a:ext cx="218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Scintillators</a:t>
            </a:r>
            <a:endParaRPr lang="es-E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C467FB-EA6F-40E7-84BB-80001F49705F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1810227" y="4400553"/>
            <a:ext cx="932973" cy="18396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4C68D77-957D-4634-AA07-E79FB0FEAFDE}"/>
              </a:ext>
            </a:extLst>
          </p:cNvPr>
          <p:cNvSpPr txBox="1"/>
          <p:nvPr/>
        </p:nvSpPr>
        <p:spPr>
          <a:xfrm>
            <a:off x="1024415" y="6240183"/>
            <a:ext cx="157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Copper</a:t>
            </a:r>
            <a:r>
              <a:rPr lang="es-ES" dirty="0"/>
              <a:t> target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88A038-E4A8-4183-9CBC-7EA0DB01CB51}"/>
              </a:ext>
            </a:extLst>
          </p:cNvPr>
          <p:cNvCxnSpPr>
            <a:cxnSpLocks/>
          </p:cNvCxnSpPr>
          <p:nvPr/>
        </p:nvCxnSpPr>
        <p:spPr>
          <a:xfrm flipV="1">
            <a:off x="9058275" y="4208584"/>
            <a:ext cx="266701" cy="16917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DE80053-8710-474B-AA4D-1B5234659038}"/>
              </a:ext>
            </a:extLst>
          </p:cNvPr>
          <p:cNvSpPr txBox="1"/>
          <p:nvPr/>
        </p:nvSpPr>
        <p:spPr>
          <a:xfrm>
            <a:off x="7843601" y="5901608"/>
            <a:ext cx="242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TLU (</a:t>
            </a:r>
            <a:r>
              <a:rPr lang="es-ES" dirty="0" err="1"/>
              <a:t>Trigger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</a:t>
            </a:r>
            <a:r>
              <a:rPr lang="es-ES" dirty="0" err="1"/>
              <a:t>Unit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8660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54FE-A425-44EF-98B0-978AAF7B8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Acquisition</a:t>
            </a:r>
            <a:r>
              <a:rPr lang="es-ES" dirty="0"/>
              <a:t> </a:t>
            </a:r>
            <a:r>
              <a:rPr lang="es-ES" dirty="0" err="1"/>
              <a:t>System</a:t>
            </a:r>
            <a:r>
              <a:rPr lang="es-ES" dirty="0"/>
              <a:t> – EUDAQ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DAF09-8956-41AA-9B38-772D52E96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619" y="1690688"/>
            <a:ext cx="7888762" cy="46491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49CB-064D-43E7-8D66-ABA1D3A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6174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15C65-51A1-4F12-9852-94FFD05C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EUDAQ Run Control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844152-A7A1-498F-9D38-C660C575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8</a:t>
            </a:fld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85952-3F22-4B25-B88E-CA204EB13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37" y="1513205"/>
            <a:ext cx="56483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5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1CA268-1FD7-4E64-9BCA-57E623620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Real time data – EUDAQ Monitor 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47CA5A-6139-4319-A99E-DB36CFAA4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10" y="1690688"/>
            <a:ext cx="7856219" cy="49101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193BC-78AA-4DFB-B33B-8559D8B86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15B06-599F-4044-9C36-50FC1F655AB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234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3088</TotalTime>
  <Words>122</Words>
  <Application>Microsoft Office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 Photon-Tagged beamline Summer Student Project</vt:lpstr>
      <vt:lpstr>The testbeam facility</vt:lpstr>
      <vt:lpstr>Photon tagged beamline</vt:lpstr>
      <vt:lpstr>Calorimeters – Working principle</vt:lpstr>
      <vt:lpstr>Calorimeter readout – QDC </vt:lpstr>
      <vt:lpstr>Triggering system</vt:lpstr>
      <vt:lpstr>Data Acquisition System – EUDAQ</vt:lpstr>
      <vt:lpstr>EUDAQ Run Control</vt:lpstr>
      <vt:lpstr>Real time data – EUDAQ Monitor </vt:lpstr>
      <vt:lpstr>One week of setup and measurement in the testbeam</vt:lpstr>
      <vt:lpstr>Calorimeter calibration</vt:lpstr>
      <vt:lpstr>Measurement example E0 = 4GeV</vt:lpstr>
      <vt:lpstr>Measurement Example   E0 = 4 GeV</vt:lpstr>
      <vt:lpstr>Summary and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Student Proyect Photon-Tagged beamline</dc:title>
  <dc:creator>gonzalo morras</dc:creator>
  <cp:lastModifiedBy>gonzalo morras</cp:lastModifiedBy>
  <cp:revision>54</cp:revision>
  <cp:lastPrinted>2019-08-21T11:10:13Z</cp:lastPrinted>
  <dcterms:created xsi:type="dcterms:W3CDTF">2019-08-19T14:30:48Z</dcterms:created>
  <dcterms:modified xsi:type="dcterms:W3CDTF">2019-08-26T09:25:08Z</dcterms:modified>
</cp:coreProperties>
</file>